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  <p:sldMasterId id="2147483737" r:id="rId2"/>
  </p:sldMasterIdLst>
  <p:notesMasterIdLst>
    <p:notesMasterId r:id="rId32"/>
  </p:notesMasterIdLst>
  <p:sldIdLst>
    <p:sldId id="289" r:id="rId3"/>
    <p:sldId id="290" r:id="rId4"/>
    <p:sldId id="258" r:id="rId5"/>
    <p:sldId id="300" r:id="rId6"/>
    <p:sldId id="291" r:id="rId7"/>
    <p:sldId id="292" r:id="rId8"/>
    <p:sldId id="293" r:id="rId9"/>
    <p:sldId id="294" r:id="rId10"/>
    <p:sldId id="295" r:id="rId11"/>
    <p:sldId id="296" r:id="rId12"/>
    <p:sldId id="305" r:id="rId13"/>
    <p:sldId id="306" r:id="rId14"/>
    <p:sldId id="307" r:id="rId15"/>
    <p:sldId id="308" r:id="rId16"/>
    <p:sldId id="309" r:id="rId17"/>
    <p:sldId id="310" r:id="rId18"/>
    <p:sldId id="304" r:id="rId19"/>
    <p:sldId id="297" r:id="rId20"/>
    <p:sldId id="298" r:id="rId21"/>
    <p:sldId id="299" r:id="rId22"/>
    <p:sldId id="274" r:id="rId23"/>
    <p:sldId id="277" r:id="rId24"/>
    <p:sldId id="278" r:id="rId25"/>
    <p:sldId id="281" r:id="rId26"/>
    <p:sldId id="271" r:id="rId27"/>
    <p:sldId id="301" r:id="rId28"/>
    <p:sldId id="302" r:id="rId29"/>
    <p:sldId id="303" r:id="rId30"/>
    <p:sldId id="286" r:id="rId3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Book Antiqua" panose="02040602050305030304" pitchFamily="18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NikoshBAN" panose="02000000000000000000" pitchFamily="2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12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FA189-17D2-4E90-BDEC-4D0F89B40ED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43A5-9206-49DE-ACBC-9149435B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871FE-A061-4096-9B18-75B9D0322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5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5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0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0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06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7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9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37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31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2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8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3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E5C1-48E9-4C97-BE8F-C23C32EC49E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n.m.wikipedia.org/w/index.php?title=Charge&amp;action=edit&amp;redlink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n.m.wikipedia.org/wiki/%E0%A6%87%E0%A6%B2%E0%A7%87%E0%A6%95%E0%A6%9F%E0%A7%8D%E0%A6%B0%E0%A6%A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87%E0%A6%B2%E0%A7%87%E0%A6%95%E0%A6%9F%E0%A7%8D%E0%A6%B0%E0%A6%A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64633" y="3651266"/>
            <a:ext cx="4400551" cy="1244199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124">
              <a:defRPr/>
            </a:pPr>
            <a:endParaRPr lang="en-US" sz="3000" b="1" kern="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9550" y="3733800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/>
            <a:r>
              <a:rPr lang="bn-IN" sz="14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1086935" y="669747"/>
            <a:ext cx="3948810" cy="3196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304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1997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85800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Linux Libertine"/>
              </a:rPr>
              <a:t>আধানের সংরক্ষণশীলতা</a:t>
            </a:r>
            <a:endParaRPr lang="bn-IN" sz="2800" b="0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 মোট আধানের পরিমাণ একই। আধানের সৃষ্টি বা ধ্বংস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কোনো ভৌত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 এক বস্তু হতে অন্য বস্তুতে স্থানান্তরিত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আধান তৈরি বা ধ্বংস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2602" y="3071575"/>
            <a:ext cx="3417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Linux Libertine"/>
              </a:rPr>
              <a:t>আধানের কোয়ান্টায়ন</a:t>
            </a:r>
            <a:endParaRPr lang="bn-IN" sz="2800" b="0" i="0" dirty="0">
              <a:solidFill>
                <a:srgbClr val="C00000"/>
              </a:solidFill>
              <a:effectLst/>
              <a:latin typeface="Linux Libertin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363" y="3833575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202122"/>
                </a:solidFill>
                <a:latin typeface="Arial" panose="020B0604020202020204" pitchFamily="34" charset="0"/>
              </a:rPr>
              <a:t>কোনো বস্তুতে যে কোনো মানের আধান থাকতে পারে না। কোনো বস্তুর মোট আধানের পরিমাণ ইলেক্ট্রনের আধানের পূর্ণসংখ্যক গুণিতক হয়। একে আধানের কোয়ান্টায়ন বলে।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1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9070" y="68759"/>
            <a:ext cx="343235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124200" y="2557790"/>
            <a:ext cx="1295400" cy="41148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58028" y="2557790"/>
            <a:ext cx="228600" cy="23018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7986181">
            <a:off x="3238500" y="2710190"/>
            <a:ext cx="1295400" cy="411480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9177247">
            <a:off x="1983725" y="3614471"/>
            <a:ext cx="228600" cy="23018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911916">
            <a:off x="3172766" y="2700666"/>
            <a:ext cx="1295400" cy="411480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9177247">
            <a:off x="1812857" y="5347620"/>
            <a:ext cx="228600" cy="23018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73" y="4123019"/>
            <a:ext cx="569509" cy="7588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28" y="3993796"/>
            <a:ext cx="628650" cy="6286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39" y="4159757"/>
            <a:ext cx="569509" cy="758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99" y="4615190"/>
            <a:ext cx="628650" cy="6286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6" y="4812039"/>
            <a:ext cx="569509" cy="7588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94" y="4700462"/>
            <a:ext cx="628650" cy="6286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57" y="4505174"/>
            <a:ext cx="628650" cy="6286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05" y="4022325"/>
            <a:ext cx="569509" cy="7588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538261" y="2557790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53000" y="6258580"/>
            <a:ext cx="3518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 + নিউট্রন = নিউক্লিয়াস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43600" y="4767590"/>
            <a:ext cx="3225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 আবর্তনের কক্ষপথ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70965" y="4769331"/>
            <a:ext cx="205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7200" y="4396770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562600" y="2948970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 নিরপেক্ষ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>
            <a:stCxn id="49" idx="3"/>
          </p:cNvCxnSpPr>
          <p:nvPr/>
        </p:nvCxnSpPr>
        <p:spPr>
          <a:xfrm>
            <a:off x="1313525" y="4658380"/>
            <a:ext cx="1859748" cy="3132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301516" y="2897740"/>
            <a:ext cx="1337284" cy="148885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538261" y="4317316"/>
            <a:ext cx="516174" cy="966301"/>
            <a:chOff x="5538261" y="3588326"/>
            <a:chExt cx="516174" cy="966301"/>
          </a:xfrm>
        </p:grpSpPr>
        <p:cxnSp>
          <p:nvCxnSpPr>
            <p:cNvPr id="59" name="Straight Arrow Connector 58"/>
            <p:cNvCxnSpPr/>
            <p:nvPr/>
          </p:nvCxnSpPr>
          <p:spPr>
            <a:xfrm flipH="1">
              <a:off x="5538261" y="4274241"/>
              <a:ext cx="516174" cy="280386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5666508" y="3588326"/>
              <a:ext cx="387927" cy="685915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131126" y="4095645"/>
            <a:ext cx="1974274" cy="2162935"/>
            <a:chOff x="7506474" y="987744"/>
            <a:chExt cx="1974274" cy="2162935"/>
          </a:xfrm>
        </p:grpSpPr>
        <p:sp>
          <p:nvSpPr>
            <p:cNvPr id="50" name="Oval 49"/>
            <p:cNvSpPr/>
            <p:nvPr/>
          </p:nvSpPr>
          <p:spPr>
            <a:xfrm>
              <a:off x="7506474" y="987744"/>
              <a:ext cx="1355748" cy="132788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 flipV="1">
              <a:off x="8421490" y="2290639"/>
              <a:ext cx="1059258" cy="86004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169770" y="2149081"/>
            <a:ext cx="252825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bn-BD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9889" y="1030069"/>
            <a:ext cx="53351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9889" y="1041498"/>
            <a:ext cx="823961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2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0.01666 C 0.06077 -0.01666 0.09271 0.1176 0.09271 0.28334 C 0.09271 0.44861 0.06077 0.58334 0.02188 0.58334 C -0.01737 0.58334 -0.04895 0.44861 -0.04895 0.28334 C -0.04895 0.1176 -0.01737 -0.01666 0.02188 -0.01666 Z " pathEditMode="relative" rAng="0" ptsTypes="fffff">
                                      <p:cBhvr>
                                        <p:cTn id="2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C 0.01962 -0.04468 0.12257 -0.01482 0.23039 0.06782 C 0.33785 0.15185 0.40921 0.25439 0.38994 0.29976 C 0.37032 0.3449 0.26702 0.31412 0.15955 0.23171 C 0.05191 0.14884 -0.01961 0.04537 -4.72222E-6 4.07407E-6 Z " pathEditMode="relative" rAng="-3600996" ptsTypes="fffff">
                                      <p:cBhvr>
                                        <p:cTn id="2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1497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648 C -0.01475 -0.0419 0.06684 -0.13056 0.18282 -0.19028 C 0.29896 -0.25093 0.4033 -0.26065 0.41806 -0.2132 C 0.4323 -0.16366 0.34931 -0.07616 0.23403 -0.01528 C 0.11893 0.04514 0.01372 0.05532 -0.00069 0.00648 Z " pathEditMode="relative" rAng="-28289465" ptsTypes="fffff">
                                      <p:cBhvr>
                                        <p:cTn id="2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45" grpId="0"/>
      <p:bldP spid="46" grpId="0"/>
      <p:bldP spid="47" grpId="0"/>
      <p:bldP spid="48" grpId="0"/>
      <p:bldP spid="49" grpId="0"/>
      <p:bldP spid="51" grpId="0"/>
      <p:bldP spid="70" grpId="0" animBg="1"/>
      <p:bldP spid="52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1974533" cy="468731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590800" y="2590800"/>
            <a:ext cx="381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4191000"/>
            <a:ext cx="381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4953000"/>
            <a:ext cx="381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581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4343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05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133600" y="1313519"/>
            <a:ext cx="5021098" cy="4225056"/>
            <a:chOff x="2117671" y="1062906"/>
            <a:chExt cx="5021098" cy="42250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06616">
              <a:off x="2117671" y="1062906"/>
              <a:ext cx="5021098" cy="4114800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133" y="1981200"/>
              <a:ext cx="384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090" y="3008460"/>
              <a:ext cx="384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984" y="3825875"/>
              <a:ext cx="384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045" y="4770437"/>
              <a:ext cx="384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3370089" y="2618509"/>
              <a:ext cx="381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18105" y="3581400"/>
              <a:ext cx="381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93413" y="4525962"/>
              <a:ext cx="1905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84484" y="5287962"/>
              <a:ext cx="381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2590800" y="3410459"/>
            <a:ext cx="381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8579" y="5587005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বোতল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33496" y="1970203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সিল্কের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79247" y="3180025"/>
            <a:ext cx="25106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86200" y="3743980"/>
            <a:ext cx="518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ঘষার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কাপড়টি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আধানযুক্ত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7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repeatCount="2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7916 -0.05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089" y="75156"/>
            <a:ext cx="24849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708" y="914400"/>
            <a:ext cx="71497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দেখবো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4958" y="1636931"/>
            <a:ext cx="3535751" cy="4382869"/>
            <a:chOff x="457200" y="2064327"/>
            <a:chExt cx="3535751" cy="3644346"/>
          </a:xfrm>
        </p:grpSpPr>
        <p:sp>
          <p:nvSpPr>
            <p:cNvPr id="6" name="Freeform 5"/>
            <p:cNvSpPr/>
            <p:nvPr/>
          </p:nvSpPr>
          <p:spPr>
            <a:xfrm>
              <a:off x="2078182" y="2064327"/>
              <a:ext cx="83127" cy="3048000"/>
            </a:xfrm>
            <a:custGeom>
              <a:avLst/>
              <a:gdLst>
                <a:gd name="connsiteX0" fmla="*/ 0 w 166254"/>
                <a:gd name="connsiteY0" fmla="*/ 0 h 3048000"/>
                <a:gd name="connsiteX1" fmla="*/ 0 w 166254"/>
                <a:gd name="connsiteY1" fmla="*/ 0 h 3048000"/>
                <a:gd name="connsiteX2" fmla="*/ 27709 w 166254"/>
                <a:gd name="connsiteY2" fmla="*/ 124691 h 3048000"/>
                <a:gd name="connsiteX3" fmla="*/ 41563 w 166254"/>
                <a:gd name="connsiteY3" fmla="*/ 180109 h 3048000"/>
                <a:gd name="connsiteX4" fmla="*/ 96982 w 166254"/>
                <a:gd name="connsiteY4" fmla="*/ 235528 h 3048000"/>
                <a:gd name="connsiteX5" fmla="*/ 124691 w 166254"/>
                <a:gd name="connsiteY5" fmla="*/ 277091 h 3048000"/>
                <a:gd name="connsiteX6" fmla="*/ 110836 w 166254"/>
                <a:gd name="connsiteY6" fmla="*/ 484909 h 3048000"/>
                <a:gd name="connsiteX7" fmla="*/ 83127 w 166254"/>
                <a:gd name="connsiteY7" fmla="*/ 1136073 h 3048000"/>
                <a:gd name="connsiteX8" fmla="*/ 69273 w 166254"/>
                <a:gd name="connsiteY8" fmla="*/ 1177637 h 3048000"/>
                <a:gd name="connsiteX9" fmla="*/ 83127 w 166254"/>
                <a:gd name="connsiteY9" fmla="*/ 2119746 h 3048000"/>
                <a:gd name="connsiteX10" fmla="*/ 96982 w 166254"/>
                <a:gd name="connsiteY10" fmla="*/ 2202873 h 3048000"/>
                <a:gd name="connsiteX11" fmla="*/ 124691 w 166254"/>
                <a:gd name="connsiteY11" fmla="*/ 2299855 h 3048000"/>
                <a:gd name="connsiteX12" fmla="*/ 138545 w 166254"/>
                <a:gd name="connsiteY12" fmla="*/ 2479964 h 3048000"/>
                <a:gd name="connsiteX13" fmla="*/ 166254 w 166254"/>
                <a:gd name="connsiteY13" fmla="*/ 2563091 h 3048000"/>
                <a:gd name="connsiteX14" fmla="*/ 152400 w 166254"/>
                <a:gd name="connsiteY14" fmla="*/ 3048000 h 3048000"/>
                <a:gd name="connsiteX15" fmla="*/ 152400 w 166254"/>
                <a:gd name="connsiteY15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254" h="3048000">
                  <a:moveTo>
                    <a:pt x="0" y="0"/>
                  </a:moveTo>
                  <a:lnTo>
                    <a:pt x="0" y="0"/>
                  </a:lnTo>
                  <a:cubicBezTo>
                    <a:pt x="9236" y="41564"/>
                    <a:pt x="18135" y="83204"/>
                    <a:pt x="27709" y="124691"/>
                  </a:cubicBezTo>
                  <a:cubicBezTo>
                    <a:pt x="31991" y="143245"/>
                    <a:pt x="31471" y="163962"/>
                    <a:pt x="41563" y="180109"/>
                  </a:cubicBezTo>
                  <a:cubicBezTo>
                    <a:pt x="55409" y="202263"/>
                    <a:pt x="82490" y="213791"/>
                    <a:pt x="96982" y="235528"/>
                  </a:cubicBezTo>
                  <a:lnTo>
                    <a:pt x="124691" y="277091"/>
                  </a:lnTo>
                  <a:cubicBezTo>
                    <a:pt x="120073" y="346364"/>
                    <a:pt x="113229" y="415524"/>
                    <a:pt x="110836" y="484909"/>
                  </a:cubicBezTo>
                  <a:cubicBezTo>
                    <a:pt x="101374" y="759316"/>
                    <a:pt x="144696" y="920579"/>
                    <a:pt x="83127" y="1136073"/>
                  </a:cubicBezTo>
                  <a:cubicBezTo>
                    <a:pt x="79115" y="1150115"/>
                    <a:pt x="73891" y="1163782"/>
                    <a:pt x="69273" y="1177637"/>
                  </a:cubicBezTo>
                  <a:cubicBezTo>
                    <a:pt x="73891" y="1491673"/>
                    <a:pt x="74642" y="1805790"/>
                    <a:pt x="83127" y="2119746"/>
                  </a:cubicBezTo>
                  <a:cubicBezTo>
                    <a:pt x="83886" y="2147827"/>
                    <a:pt x="91473" y="2175327"/>
                    <a:pt x="96982" y="2202873"/>
                  </a:cubicBezTo>
                  <a:cubicBezTo>
                    <a:pt x="105682" y="2246371"/>
                    <a:pt x="111484" y="2260236"/>
                    <a:pt x="124691" y="2299855"/>
                  </a:cubicBezTo>
                  <a:cubicBezTo>
                    <a:pt x="129309" y="2359891"/>
                    <a:pt x="129154" y="2420487"/>
                    <a:pt x="138545" y="2479964"/>
                  </a:cubicBezTo>
                  <a:cubicBezTo>
                    <a:pt x="143100" y="2508814"/>
                    <a:pt x="166254" y="2563091"/>
                    <a:pt x="166254" y="2563091"/>
                  </a:cubicBezTo>
                  <a:cubicBezTo>
                    <a:pt x="130383" y="2778323"/>
                    <a:pt x="152400" y="2618127"/>
                    <a:pt x="152400" y="3048000"/>
                  </a:cubicBezTo>
                  <a:lnTo>
                    <a:pt x="152400" y="3048000"/>
                  </a:lnTo>
                </a:path>
              </a:pathLst>
            </a:cu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09705"/>
              <a:ext cx="3535751" cy="69896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141649" y="1608857"/>
            <a:ext cx="3535751" cy="4382869"/>
            <a:chOff x="457200" y="2064327"/>
            <a:chExt cx="3535751" cy="3644346"/>
          </a:xfrm>
        </p:grpSpPr>
        <p:sp>
          <p:nvSpPr>
            <p:cNvPr id="28" name="Freeform 27"/>
            <p:cNvSpPr/>
            <p:nvPr/>
          </p:nvSpPr>
          <p:spPr>
            <a:xfrm>
              <a:off x="2078182" y="2064327"/>
              <a:ext cx="83127" cy="3048000"/>
            </a:xfrm>
            <a:custGeom>
              <a:avLst/>
              <a:gdLst>
                <a:gd name="connsiteX0" fmla="*/ 0 w 166254"/>
                <a:gd name="connsiteY0" fmla="*/ 0 h 3048000"/>
                <a:gd name="connsiteX1" fmla="*/ 0 w 166254"/>
                <a:gd name="connsiteY1" fmla="*/ 0 h 3048000"/>
                <a:gd name="connsiteX2" fmla="*/ 27709 w 166254"/>
                <a:gd name="connsiteY2" fmla="*/ 124691 h 3048000"/>
                <a:gd name="connsiteX3" fmla="*/ 41563 w 166254"/>
                <a:gd name="connsiteY3" fmla="*/ 180109 h 3048000"/>
                <a:gd name="connsiteX4" fmla="*/ 96982 w 166254"/>
                <a:gd name="connsiteY4" fmla="*/ 235528 h 3048000"/>
                <a:gd name="connsiteX5" fmla="*/ 124691 w 166254"/>
                <a:gd name="connsiteY5" fmla="*/ 277091 h 3048000"/>
                <a:gd name="connsiteX6" fmla="*/ 110836 w 166254"/>
                <a:gd name="connsiteY6" fmla="*/ 484909 h 3048000"/>
                <a:gd name="connsiteX7" fmla="*/ 83127 w 166254"/>
                <a:gd name="connsiteY7" fmla="*/ 1136073 h 3048000"/>
                <a:gd name="connsiteX8" fmla="*/ 69273 w 166254"/>
                <a:gd name="connsiteY8" fmla="*/ 1177637 h 3048000"/>
                <a:gd name="connsiteX9" fmla="*/ 83127 w 166254"/>
                <a:gd name="connsiteY9" fmla="*/ 2119746 h 3048000"/>
                <a:gd name="connsiteX10" fmla="*/ 96982 w 166254"/>
                <a:gd name="connsiteY10" fmla="*/ 2202873 h 3048000"/>
                <a:gd name="connsiteX11" fmla="*/ 124691 w 166254"/>
                <a:gd name="connsiteY11" fmla="*/ 2299855 h 3048000"/>
                <a:gd name="connsiteX12" fmla="*/ 138545 w 166254"/>
                <a:gd name="connsiteY12" fmla="*/ 2479964 h 3048000"/>
                <a:gd name="connsiteX13" fmla="*/ 166254 w 166254"/>
                <a:gd name="connsiteY13" fmla="*/ 2563091 h 3048000"/>
                <a:gd name="connsiteX14" fmla="*/ 152400 w 166254"/>
                <a:gd name="connsiteY14" fmla="*/ 3048000 h 3048000"/>
                <a:gd name="connsiteX15" fmla="*/ 152400 w 166254"/>
                <a:gd name="connsiteY15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254" h="3048000">
                  <a:moveTo>
                    <a:pt x="0" y="0"/>
                  </a:moveTo>
                  <a:lnTo>
                    <a:pt x="0" y="0"/>
                  </a:lnTo>
                  <a:cubicBezTo>
                    <a:pt x="9236" y="41564"/>
                    <a:pt x="18135" y="83204"/>
                    <a:pt x="27709" y="124691"/>
                  </a:cubicBezTo>
                  <a:cubicBezTo>
                    <a:pt x="31991" y="143245"/>
                    <a:pt x="31471" y="163962"/>
                    <a:pt x="41563" y="180109"/>
                  </a:cubicBezTo>
                  <a:cubicBezTo>
                    <a:pt x="55409" y="202263"/>
                    <a:pt x="82490" y="213791"/>
                    <a:pt x="96982" y="235528"/>
                  </a:cubicBezTo>
                  <a:lnTo>
                    <a:pt x="124691" y="277091"/>
                  </a:lnTo>
                  <a:cubicBezTo>
                    <a:pt x="120073" y="346364"/>
                    <a:pt x="113229" y="415524"/>
                    <a:pt x="110836" y="484909"/>
                  </a:cubicBezTo>
                  <a:cubicBezTo>
                    <a:pt x="101374" y="759316"/>
                    <a:pt x="144696" y="920579"/>
                    <a:pt x="83127" y="1136073"/>
                  </a:cubicBezTo>
                  <a:cubicBezTo>
                    <a:pt x="79115" y="1150115"/>
                    <a:pt x="73891" y="1163782"/>
                    <a:pt x="69273" y="1177637"/>
                  </a:cubicBezTo>
                  <a:cubicBezTo>
                    <a:pt x="73891" y="1491673"/>
                    <a:pt x="74642" y="1805790"/>
                    <a:pt x="83127" y="2119746"/>
                  </a:cubicBezTo>
                  <a:cubicBezTo>
                    <a:pt x="83886" y="2147827"/>
                    <a:pt x="91473" y="2175327"/>
                    <a:pt x="96982" y="2202873"/>
                  </a:cubicBezTo>
                  <a:cubicBezTo>
                    <a:pt x="105682" y="2246371"/>
                    <a:pt x="111484" y="2260236"/>
                    <a:pt x="124691" y="2299855"/>
                  </a:cubicBezTo>
                  <a:cubicBezTo>
                    <a:pt x="129309" y="2359891"/>
                    <a:pt x="129154" y="2420487"/>
                    <a:pt x="138545" y="2479964"/>
                  </a:cubicBezTo>
                  <a:cubicBezTo>
                    <a:pt x="143100" y="2508814"/>
                    <a:pt x="166254" y="2563091"/>
                    <a:pt x="166254" y="2563091"/>
                  </a:cubicBezTo>
                  <a:cubicBezTo>
                    <a:pt x="130383" y="2778323"/>
                    <a:pt x="152400" y="2618127"/>
                    <a:pt x="152400" y="3048000"/>
                  </a:cubicBezTo>
                  <a:lnTo>
                    <a:pt x="152400" y="3048000"/>
                  </a:lnTo>
                </a:path>
              </a:pathLst>
            </a:cu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09705"/>
              <a:ext cx="3535751" cy="69896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0" y="1636931"/>
            <a:ext cx="9144000" cy="1639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-76200" y="3124200"/>
            <a:ext cx="3581400" cy="609600"/>
            <a:chOff x="0" y="3124200"/>
            <a:chExt cx="3581400" cy="609600"/>
          </a:xfrm>
        </p:grpSpPr>
        <p:sp>
          <p:nvSpPr>
            <p:cNvPr id="12" name="Rectangle 11"/>
            <p:cNvSpPr/>
            <p:nvPr/>
          </p:nvSpPr>
          <p:spPr>
            <a:xfrm>
              <a:off x="0" y="3124200"/>
              <a:ext cx="3581400" cy="533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12127" y="3352800"/>
              <a:ext cx="3808" cy="381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2" y="2678746"/>
            <a:ext cx="1007920" cy="100792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173733" y="2678746"/>
            <a:ext cx="2752970" cy="1055054"/>
            <a:chOff x="3931849" y="2678746"/>
            <a:chExt cx="3581400" cy="1055054"/>
          </a:xfrm>
        </p:grpSpPr>
        <p:grpSp>
          <p:nvGrpSpPr>
            <p:cNvPr id="30" name="Group 29"/>
            <p:cNvGrpSpPr/>
            <p:nvPr/>
          </p:nvGrpSpPr>
          <p:grpSpPr>
            <a:xfrm>
              <a:off x="3931849" y="3124200"/>
              <a:ext cx="3581400" cy="609600"/>
              <a:chOff x="0" y="3124200"/>
              <a:chExt cx="3581400" cy="609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0" y="3124200"/>
                <a:ext cx="3581400" cy="533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112127" y="3352800"/>
                <a:ext cx="3808" cy="3810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649" y="2678746"/>
              <a:ext cx="1007920" cy="1007920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2148875" y="1639669"/>
            <a:ext cx="45624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অবস্তায়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74415" y="6096000"/>
            <a:ext cx="49455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পশমি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ঘষি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08139" y="5151113"/>
            <a:ext cx="3766826" cy="12585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6400800" y="4942166"/>
            <a:ext cx="3766826" cy="125850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674415" y="6120825"/>
            <a:ext cx="494558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অন্যটির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52759" y="6096000"/>
            <a:ext cx="494558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বিকর্ষণ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9017E-7 L -0.09479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20231E-7 L -0.09757 -0.001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6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089" y="75156"/>
            <a:ext cx="24849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4079" y="914400"/>
            <a:ext cx="48349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4586" y="1828800"/>
            <a:ext cx="5153976" cy="923330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3512" y="3198674"/>
            <a:ext cx="4277132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বেলুন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সোয়েটার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089" y="75156"/>
            <a:ext cx="24849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4079" y="914400"/>
            <a:ext cx="48349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167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11" y="1560731"/>
            <a:ext cx="3619500" cy="361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5437">
            <a:off x="5136637" y="2360830"/>
            <a:ext cx="2019300" cy="20193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1808581">
            <a:off x="2968041" y="5319222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162202" y="5274731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9894770">
            <a:off x="3369094" y="5319222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2570265">
            <a:off x="3407194" y="4863391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20371280">
            <a:off x="3126457" y="4888823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176050" y="5472306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68040" y="5091991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81272" y="5206291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43755" y="5199215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686373" y="5044173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92039" y="5396790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827481" y="5199215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176050" y="5207496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3234" y="5715000"/>
            <a:ext cx="760496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ঘষে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নিচ্ছে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repeatCount="2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09445 -0.1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35555 0.0641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11 L 5.55556E-7 -0.2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2 L 5.55112E-17 -0.2388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11 L 5.55556E-7 -0.2388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111 L 3.88889E-6 -0.238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1111 L -2.5E-6 -0.2388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111 L -3.05556E-6 -0.23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111 L 3.05556E-6 -0.238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2 L 4.72222E-6 -0.2388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111 L 2.77778E-7 -0.2388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-1.66667E-6 -0.2388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111 L 3.88889E-6 -0.2388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089" y="75156"/>
            <a:ext cx="24849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5026" y="1236196"/>
            <a:ext cx="42530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362200"/>
            <a:ext cx="7019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সমধর্মী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বিকর্ষণ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829" y="3962400"/>
            <a:ext cx="7218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1570" y="2971800"/>
            <a:ext cx="235192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চিরুনির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7592" y="4572000"/>
            <a:ext cx="495039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বেলুনের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-1612i3\Desktop\char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663"/>
            <a:ext cx="4379912" cy="32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81000"/>
            <a:ext cx="373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তড়িত বীক্ষণ যন্ত্রের সাহায্য বস্তুর আধান সনাক্ত করা যায়।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3" name="Picture 5" descr="C:\Users\Doel-1612i3\Desktop\7198daf9-e4f6-40c1-8542-b95188baa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97734"/>
            <a:ext cx="7072179" cy="26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4286977"/>
            <a:ext cx="863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দেখেছি যে, দুটি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পারস্পরিক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ঘর্ষণের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ফলে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আধানের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উদ্ভব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আহিত বস্তুকে অনাহিত বস্তুর সংস্পর্শে আনলে অনাহিত বস্তুটি আহিত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অনাহিত বস্তুকে আহিত বস্তুর সংস্পর্শে না এনে শুধু কাছাকাছি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এলেও এটি আহিত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তড়িৎ আবেশের জন্য এরকম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4950" y="386423"/>
            <a:ext cx="628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আবেশ প্রক্রিয়ায় আধান সৃষ্টি </a:t>
            </a:r>
            <a:r>
              <a:rPr lang="bn-I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ব্যাখ্যা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।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4953000" cy="33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7662"/>
            <a:ext cx="8001000" cy="58477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প্রশ্নঃ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কুলম্বের সূএ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বিবৃত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গাণিতিক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ব্যাখ্যা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bn-B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86983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u="sng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কুলম্বের সূত্রঃ </a:t>
            </a:r>
            <a:r>
              <a:rPr kumimoji="0" lang="bn-BD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মাধ্যমে দুটি চার্জের মধ্য ক্রিয়াশীল আকর্ষন বা বিকর্ষন বলের মান চার্জ</a:t>
            </a:r>
            <a:r>
              <a:rPr kumimoji="0" lang="bn-IN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kumimoji="0" lang="bn-IN" sz="28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মানের গুনফলের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সমানুপাতিক,এদের মধ্যবর্তি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দূরত্বের বর্গের ব্যাস্তানুপাতিক এবং এই বল আধানদ্বয়ের সংযোজক সরল রেখা বরাবর ক্রিয়া করে।</a:t>
            </a:r>
            <a:endParaRPr kumimoji="0" lang="en-US" sz="1100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86312"/>
            <a:ext cx="2590800" cy="1509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2374358"/>
            <a:ext cx="381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32782"/>
            <a:ext cx="533400" cy="457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15" y="3912483"/>
            <a:ext cx="377985" cy="457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5915" y="3784948"/>
            <a:ext cx="58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06688" y="29111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89194" y="2399405"/>
            <a:ext cx="55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  <a:r>
              <a:rPr lang="en-US" sz="2800" b="1" baseline="-25000" dirty="0" smtClean="0"/>
              <a:t>1</a:t>
            </a:r>
            <a:endParaRPr lang="en-US" sz="2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432782"/>
            <a:ext cx="67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  <a:r>
              <a:rPr lang="en-US" sz="2800" b="1" baseline="-25000" dirty="0" smtClean="0"/>
              <a:t>2</a:t>
            </a:r>
            <a:endParaRPr lang="en-US" sz="2800" b="1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222012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মনেকরি,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28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r>
              <a:rPr lang="en-US" sz="28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দুটি চার্জ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দূরত্বে অবস্থিত। এদের মধ্যে ক্রিয়াশীল আকর্ষণ বা বিকর্ষণ বলের মান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 এই সূত্রানুসারে-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54088" y="4781856"/>
                <a:ext cx="4572000" cy="11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bn-BD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88" y="4781856"/>
                <a:ext cx="4572000" cy="1135311"/>
              </a:xfrm>
              <a:prstGeom prst="rect">
                <a:avLst/>
              </a:prstGeom>
              <a:blipFill>
                <a:blip r:embed="rId4"/>
                <a:stretch>
                  <a:fillRect l="-4667" t="-18717" b="-36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54088" y="5451484"/>
                <a:ext cx="4572000" cy="11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bn-BD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88" y="5451484"/>
                <a:ext cx="4572000" cy="1135311"/>
              </a:xfrm>
              <a:prstGeom prst="rect">
                <a:avLst/>
              </a:prstGeom>
              <a:blipFill>
                <a:blip r:embed="rId5"/>
                <a:stretch>
                  <a:fillRect l="-4667" t="-18717" b="-36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45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581160" y="567007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35" y="1423514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১০ম  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/>
        </p:blipFill>
        <p:spPr>
          <a:xfrm rot="21383716">
            <a:off x="5768693" y="1793104"/>
            <a:ext cx="1364066" cy="1732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934080" y="4784384"/>
            <a:ext cx="481666" cy="9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838200"/>
                <a:ext cx="8001000" cy="11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∈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𝑜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Nm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endParaRPr lang="en-US" sz="2800" baseline="30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38200"/>
                <a:ext cx="8001000" cy="1161215"/>
              </a:xfrm>
              <a:prstGeom prst="rect">
                <a:avLst/>
              </a:prstGeom>
              <a:blipFill>
                <a:blip r:embed="rId2"/>
                <a:stretch>
                  <a:fillRect l="-1601" t="-7368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19721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0800" y="2538344"/>
                <a:ext cx="4572000" cy="11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bn-BD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∈</m:t>
                        </m:r>
                        <m:r>
                          <a:rPr lang="en-US" sz="3200" b="0" i="1" kern="0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𝑜</m:t>
                        </m:r>
                      </m:den>
                    </m:f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538344"/>
                <a:ext cx="4572000" cy="1135311"/>
              </a:xfrm>
              <a:prstGeom prst="rect">
                <a:avLst/>
              </a:prstGeom>
              <a:blipFill>
                <a:blip r:embed="rId3"/>
                <a:stretch>
                  <a:fillRect l="-4533" t="-18717" b="-36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8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6350" y="880002"/>
            <a:ext cx="3860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তড়িৎক্ষেত্র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?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300" y="1649443"/>
            <a:ext cx="8216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চার্জিত বস্তুর চারদিকে যে অঞ্চলব্যাপী তার প্রভাব বিদ্যমান থাকে সে অঞ্চলকে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তড়িৎক্ষেত্র বলে।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38" y="324182"/>
            <a:ext cx="7696484" cy="1026946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বলরেখা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1" y="1676976"/>
            <a:ext cx="3275462" cy="3328711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55" y="1941153"/>
            <a:ext cx="3300413" cy="28003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47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2016" y="533569"/>
            <a:ext cx="36551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বল কি?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7500" y="1549232"/>
            <a:ext cx="8470900" cy="193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চার্জিত বস্তুর তড়িৎক্ষত্রের মধ্যে অন্য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চার্জিত বস্তু আনলে সেটি একটি বল লাভ করে।এই বলকে বলা হয় তড়িৎ বল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71" y="171628"/>
            <a:ext cx="2185029" cy="1760618"/>
          </a:xfrm>
        </p:spPr>
      </p:pic>
      <p:sp>
        <p:nvSpPr>
          <p:cNvPr id="3" name="Rectangle 2"/>
          <p:cNvSpPr/>
          <p:nvPr/>
        </p:nvSpPr>
        <p:spPr>
          <a:xfrm>
            <a:off x="3148971" y="1841792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চার্লস অগাস্টিন দ্যা কুলম্ব</a:t>
            </a:r>
            <a:endParaRPr lang="en-US" sz="1050" dirty="0"/>
          </a:p>
        </p:txBody>
      </p:sp>
      <p:sp>
        <p:nvSpPr>
          <p:cNvPr id="5" name="Rectangle 4"/>
          <p:cNvSpPr/>
          <p:nvPr/>
        </p:nvSpPr>
        <p:spPr>
          <a:xfrm>
            <a:off x="228600" y="1766391"/>
            <a:ext cx="2260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কুলম্বের সূএঃ</a:t>
            </a:r>
            <a:r>
              <a:rPr lang="bn-BD" sz="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386699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মাধ্যমে দুটি চার্জের মধ্য ক্রিয়াশীল আকর্ষন বা বিকর্ষন বলের মান চার্জদ্ব্যয়ের মানের গুনফলের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সমানুপাতিক,এদের মধ্যবর্তি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দূরত্বের বর্গের ব্যাস্তানুপাতিক এবং এই বল আধানদ্ব্যয়ের সংযোজক সরল রেখা বরাবর ক্রিয়া করে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22162" y="5484878"/>
                <a:ext cx="4572000" cy="1107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6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সমীকরন, 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∈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9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162" y="5484878"/>
                <a:ext cx="4572000" cy="1107996"/>
              </a:xfrm>
              <a:prstGeom prst="rect">
                <a:avLst/>
              </a:prstGeom>
              <a:blipFill>
                <a:blip r:embed="rId3"/>
                <a:stretch>
                  <a:fillRect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Doel-1612i3\Desktop\charg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71" y="4729780"/>
            <a:ext cx="2451684" cy="9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197290"/>
            <a:ext cx="4708477" cy="2743200"/>
          </a:xfrm>
        </p:spPr>
      </p:pic>
      <p:sp>
        <p:nvSpPr>
          <p:cNvPr id="3" name="Rectangle 2"/>
          <p:cNvSpPr/>
          <p:nvPr/>
        </p:nvSpPr>
        <p:spPr>
          <a:xfrm>
            <a:off x="3026969" y="419725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 কাজ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127000" y="5194806"/>
            <a:ext cx="8699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 চার্জদ্বয়ের মধ্যে ক্রিয়াশীল বলের মান কত?</a:t>
            </a:r>
            <a:endParaRPr lang="en-US" sz="7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800" y="1507376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আহিত বস্তুর চারিদিকে যে অঞ্চল জুড়ে এই প্রভাব বিদ্যমান থাকে সেই অঞ্চলকেই এই বস্তুটির তড়িৎ ক্ষেত্র বলে। </a:t>
            </a:r>
            <a:endParaRPr lang="bn-BD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900" y="3489659"/>
                <a:ext cx="8555477" cy="183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 ক্ষেত্রের কোন বিন্দুতে একটি একক ধনাত্বক </a:t>
                </a:r>
              </a:p>
              <a:p>
                <a:r>
                  <a:rPr lang="bn-BD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 স্থাপন করলে সেটি যে বল অনুভব করে তাকে ঐ বস্তুর তড়িৎ </a:t>
                </a:r>
              </a:p>
              <a:p>
                <a:r>
                  <a:rPr lang="bn-BD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 বলে।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তীব্রতা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 তীব্রতার একক </a:t>
                </a:r>
                <a14:m>
                  <m:oMath xmlns:m="http://schemas.openxmlformats.org/officeDocument/2006/math">
                    <m:r>
                      <a:rPr lang="bn-BD" sz="2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𝑁</m:t>
                    </m:r>
                    <m:sSup>
                      <m:sSupPr>
                        <m:ctrlP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p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.</a:t>
                </a:r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489659"/>
                <a:ext cx="8555477" cy="1830694"/>
              </a:xfrm>
              <a:prstGeom prst="rect">
                <a:avLst/>
              </a:prstGeom>
              <a:blipFill>
                <a:blip r:embed="rId2"/>
                <a:stretch>
                  <a:fillRect l="-1994" t="-4983" r="-570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31800" y="922601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ক্ষেত্রঃ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2910008"/>
            <a:ext cx="2315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তীব্রতাঃ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49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29718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তীব্রতাঃ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oel-1612i3\Desktop\dipo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24739"/>
            <a:ext cx="4305300" cy="302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-1612i3\Desktop\electricity_learn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57650"/>
            <a:ext cx="4191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-1612i3\Desktop\efield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71600"/>
            <a:ext cx="3238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441" y="271486"/>
            <a:ext cx="28829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1456730"/>
            <a:ext cx="1524000" cy="143887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1427018"/>
            <a:ext cx="1600200" cy="151114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85942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0.7 C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165273" y="179787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0.8 C</a:t>
            </a:r>
            <a:endParaRPr lang="en-US" sz="4000" dirty="0"/>
          </a:p>
        </p:txBody>
      </p:sp>
      <p:cxnSp>
        <p:nvCxnSpPr>
          <p:cNvPr id="8" name="Straight Connector 7"/>
          <p:cNvCxnSpPr>
            <a:endCxn id="4" idx="2"/>
          </p:cNvCxnSpPr>
          <p:nvPr/>
        </p:nvCxnSpPr>
        <p:spPr>
          <a:xfrm>
            <a:off x="2895600" y="2182591"/>
            <a:ext cx="3124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3691" y="153625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0.2m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5105400" y="2151813"/>
            <a:ext cx="685800" cy="35394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280796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1191" y="280103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344736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মধ্যে একটি বল কাজ করবে।এ বল বিভিন্ন বিষয়ের উপর নির্ভরশীল। উপরোক্ত তথ্যের আলোকে নিচের প্রশ্নের উত্তর দাও।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000" y="4401472"/>
            <a:ext cx="858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শুন্যস্থানে কুলম্বের ধ্রুবকের মান কত?</a:t>
            </a: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কাচ দন্ডকে রেশম কাপড় দ্বারা ঘষলে কাচদন্ড ধনাত্বক আধানে আহিত হয় কেন?</a:t>
            </a: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 দুটির মধ্যে আকর্ষন বল নির্ণয় কর ।</a:t>
            </a: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দুটিকে অর্ধেক কিন্তু মধ্যবর্তী দূরত্বকে দ্বিগুন করলে  এ আকর্ষন বলের মান কিরুপ পরিবর্তিত হবে?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কর।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9" grpId="0"/>
      <p:bldP spid="10" grpId="0" animBg="1"/>
      <p:bldP spid="11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772400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  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আল্লাহ্‌ আমাদের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উ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পর সহায় হউন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আজ এ পর্যন্তই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খোদা হাফেজ।</a:t>
            </a:r>
            <a:endParaRPr lang="en-US" sz="44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9533"/>
            <a:ext cx="74676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9B89330.wav">
            <a:hlinkClick r:id="" action="ppaction://media"/>
          </p:cNvPr>
          <p:cNvPicPr>
            <a:picLocks noChangeAspect="1"/>
          </p:cNvPicPr>
          <p:nvPr>
            <a:wavAudioFile r:embed="rId2" name="9B8981C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898847"/>
      </p:ext>
    </p:extLst>
  </p:cSld>
  <p:clrMapOvr>
    <a:masterClrMapping/>
  </p:clrMapOvr>
  <p:transition spd="slow" advTm="24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058"/>
            <a:ext cx="9144000" cy="83587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67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 </a:t>
            </a:r>
            <a:endParaRPr lang="en-US" sz="67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" y="1378635"/>
            <a:ext cx="8068014" cy="53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069" y="546099"/>
            <a:ext cx="4483100" cy="916939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269" y="1628677"/>
            <a:ext cx="7886700" cy="4213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 কি ব্যাখ্যা করতে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চার্জের প্রভাব ও তড়িৎক্ষেএ সম্পর্কে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 সুত্র সম্পর্কে জানতে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 সুত্র সম্পর্কিত রাশিমালা নির্ণয় করতে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 রাশিমালা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 সমাধান করতে পারবে।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2.22222E-6 L 2.22222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3648636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 তড়িৎ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 সংক্ষেপে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বলতে কোনও বস্তুর একটি মৌলিক ধর্মকে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মাধ্যমে বৈদ্যুতিক ক্ষেত্রের সাথে বস্তুটির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-প্রতিক্রি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 করা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হল ইংরেজি শব্দ চার্জ (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Charge)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পরিভাষা।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মূলতঃ অতিপারমাণবিক কণার একটি ধর্ম যা ঐ কণার তড়িৎচুম্বক সম্পর্ক নিয়ন্ত্রণ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457200"/>
            <a:ext cx="474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-apple-system"/>
              </a:rPr>
              <a:t>আধান বা চার্জ কাকে </a:t>
            </a:r>
            <a:r>
              <a:rPr lang="bn-IN" sz="2800" b="1" dirty="0" smtClean="0">
                <a:solidFill>
                  <a:srgbClr val="FF0000"/>
                </a:solidFill>
                <a:latin typeface="-apple-system"/>
              </a:rPr>
              <a:t>বলে 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2"/>
          <a:stretch/>
        </p:blipFill>
        <p:spPr>
          <a:xfrm>
            <a:off x="1497908" y="1095328"/>
            <a:ext cx="5410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3" y="11430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বৈদ্যুতিক আধান বা তড়িৎ আধান বা সংক্ষেপে আধান বলতে কোনও বস্তুর একটি মৌলিক ধর্মকে বোঝায়, যার মাধ্যমে বৈদ্যুতিক ক্ষেত্রের সাথে বস্তুটির ক্রিয়া-প্রতিক্রিয়ার পরিমাপ করা যায়। এটি হল ইংরেজি শব্দ চার্জ (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  <a:hlinkClick r:id="rId2" tooltip="Charge (পাতার অস্তিত্ব নেই)"/>
              </a:rPr>
              <a:t>Charge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)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এর পরিভাষা। আধান মূলতঃ অতিপারমাণবিক কণার একটি ধর্ম যা ঐ কণার তড়িৎচুম্বক সম্পর্ক নিয়ন্ত্রণ করে। এক কথায়, পদার্থ সৃষ্টিকারী মৌলিক কণাসমূহের মৌলিক ও বৈশিষ্ট্যমূলক ধর্মকে আধান বা চার্জ বলে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endParaRPr lang="bn-I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/>
            <a:endParaRPr lang="b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বৈদ্যুতিক আধান দ্বারা আহিত পদার্থ তড়িচ্চুম্বকীয় ক্ষেত্র দ্বারা প্রভাবিত হয় এবং নিজেও তড়ি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ৎ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চুম্বকীয়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ক্ষেত্র উৎপন্ন করে। কোন আহিত বস্তু এবং একটি তড়ি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ৎ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চুম্বকীয়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ক্ষেত্রের মধ্যে আপেক্ষিক গতি বা সম্পর্ক তড়ি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ৎ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চুম্বকীয়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বলের উৎস। অন্যভাবে বলা যায়, আধান হচ্ছে বস্তুর একটি ভৌত গুণ যা কোন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তড়ি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ৎ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চুম্বকীয়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ক্ষেত্রে স্থাপন করলে শক্তি অনুভব করে।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0700" y="381000"/>
            <a:ext cx="5405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-apple-system"/>
              </a:rPr>
              <a:t>আধান বা চার্জ কাকে </a:t>
            </a:r>
            <a:r>
              <a:rPr lang="bn-IN" sz="3200" b="1" dirty="0" smtClean="0">
                <a:solidFill>
                  <a:srgbClr val="FF0000"/>
                </a:solidFill>
                <a:latin typeface="-apple-system"/>
              </a:rPr>
              <a:t>বলে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38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বৈদ্যুতিক আধান দুই 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প্রকার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।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যথা ১। ধনাত্নক ও ২। ঋণাত্মক (যথাক্রমে প্রোটন এবং ইলেকট্রন দ্বারা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আ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হিত)।</a:t>
            </a:r>
          </a:p>
          <a:p>
            <a:pPr algn="just" fontAlgn="base"/>
            <a:endParaRPr lang="b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 fontAlgn="base"/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সমধর্মী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আধান পরস্পরকে বিকর্ষণ করে এবং বিপরীতধর্মী চার্জ পরস্পরকে আকর্ষণ করে। কোন বস্তুতে আধানের অনুপস্থিতিতে একটি বস্তুকে নিরপেক্ষ বলা হয়। আবার, বস্তুতে ধনাত্নক ও ঋণাত্মক আধানের সম পরিমান উপস্থিতেও বস্তুটিকে নিরপেক্ষ বলা হয়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/>
            </a:endParaRPr>
          </a:p>
          <a:p>
            <a:pPr algn="just" fontAlgn="base"/>
            <a:endParaRPr lang="b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 fontAlgn="base"/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বৈদুতিক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আধান অতিপারমানবিক ক্ষুদ্র কণা দ্বারা বাহিত হয়।পরমাণুর কেন্দ্রকে নিউক্লিয়াস বলা হয়। প্রোটন, নিউট্রন এবং ইলেকট্রন হচ্ছে তিনটি অতিপারমানবিক ক্ষুদ্র কণা যা পরমাণু গঠন করে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 fontAlgn="base"/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 fontAlgn="base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ঘর্ষণের ফলে এক বস্তু হতে অন্য বস্তুতে 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  <a:hlinkClick r:id="rId2" tooltip="ইলেকট্রন"/>
              </a:rPr>
              <a:t>ইলেকট্রন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 স্থানান্তরিত হয়। তখন বস্তুসমূহ তড়িতাহিত হয়। ইলেকট্রনের চার্জধর্মী আচরণের কারণে বস্তু আধানগ্রস্ত হয়। এভাবে আধানের উৎপত্তি হয়। এছাড়াও পরিবহন (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conduction),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আবেশ (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induction)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আর মেরুকরণের (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polarisation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)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কারণেও পদার্থের আধানপ্রাপ্তি ঘটে 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।</a:t>
            </a:r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/>
            </a:endParaRPr>
          </a:p>
          <a:p>
            <a:pPr algn="just" fontAlgn="base"/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/>
            </a:endParaRPr>
          </a:p>
          <a:p>
            <a:pPr algn="just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বৈদ্যুতিক চার্জ বা আধানের একক: কুলম্ব (চিহ্নঃ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C)।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চার্লস অগাস্টিন কুলম্ব এর নামানুসারে এই এককের নামকরণ করা হয়েছে।</a:t>
            </a:r>
            <a:endParaRPr lang="bn-IN" b="0" i="0" dirty="0">
              <a:solidFill>
                <a:srgbClr val="62626B"/>
              </a:solidFill>
              <a:effectLst/>
              <a:latin typeface="SolaimanLipi"/>
            </a:endParaRPr>
          </a:p>
        </p:txBody>
      </p:sp>
    </p:spTree>
    <p:extLst>
      <p:ext uri="{BB962C8B-B14F-4D97-AF65-F5344CB8AC3E}">
        <p14:creationId xmlns:p14="http://schemas.microsoft.com/office/powerpoint/2010/main" val="6199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ilk-Garments.p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28" y="3130568"/>
            <a:ext cx="4329914" cy="288923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rot="5400000">
            <a:off x="1295400" y="1371602"/>
            <a:ext cx="2743200" cy="1588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228600" y="2743200"/>
            <a:ext cx="9676606" cy="5602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275806" y="1370808"/>
            <a:ext cx="2743200" cy="1588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28600" y="762003"/>
            <a:ext cx="2274382" cy="2032575"/>
            <a:chOff x="228600" y="762000"/>
            <a:chExt cx="2274382" cy="2032575"/>
          </a:xfrm>
        </p:grpSpPr>
        <p:pic>
          <p:nvPicPr>
            <p:cNvPr id="2" name="Picture 1" descr="Silk-Garments.ps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762000"/>
              <a:ext cx="2274382" cy="151763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7200" y="2209800"/>
              <a:ext cx="15969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সিল্ক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কাপড়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62200" y="942474"/>
            <a:ext cx="2486898" cy="1780222"/>
            <a:chOff x="3108390" y="1572308"/>
            <a:chExt cx="2486898" cy="1780222"/>
          </a:xfrm>
        </p:grpSpPr>
        <p:pic>
          <p:nvPicPr>
            <p:cNvPr id="9" name="Picture 8" descr="Glass rod.ps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881510">
              <a:off x="4054377" y="626321"/>
              <a:ext cx="594923" cy="2486898"/>
            </a:xfrm>
            <a:prstGeom prst="rect">
              <a:avLst/>
            </a:prstGeom>
          </p:spPr>
        </p:pic>
        <p:pic>
          <p:nvPicPr>
            <p:cNvPr id="8" name="Picture 7" descr="Hand.ps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127202">
              <a:off x="4527244" y="1989632"/>
              <a:ext cx="668692" cy="136289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743200" y="213360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কাঁচ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দণ্ড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7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 descr="Sta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58" y="3048000"/>
            <a:ext cx="1841642" cy="30480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787560" y="2051712"/>
            <a:ext cx="381296" cy="2869262"/>
            <a:chOff x="2819400" y="2374392"/>
            <a:chExt cx="381296" cy="2869262"/>
          </a:xfrm>
        </p:grpSpPr>
        <p:grpSp>
          <p:nvGrpSpPr>
            <p:cNvPr id="39" name="Group 38"/>
            <p:cNvGrpSpPr/>
            <p:nvPr/>
          </p:nvGrpSpPr>
          <p:grpSpPr>
            <a:xfrm>
              <a:off x="2819400" y="3810000"/>
              <a:ext cx="381296" cy="1433654"/>
              <a:chOff x="1787560" y="3443442"/>
              <a:chExt cx="381296" cy="1433654"/>
            </a:xfrm>
          </p:grpSpPr>
          <p:pic>
            <p:nvPicPr>
              <p:cNvPr id="35" name="Picture 34" descr="Sholar ball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787560" y="4495800"/>
                <a:ext cx="381296" cy="381296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/>
              <p:nvPr/>
            </p:nvCxnSpPr>
            <p:spPr>
              <a:xfrm rot="5400000">
                <a:off x="1446701" y="3974949"/>
                <a:ext cx="1066006" cy="29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rot="5400000">
              <a:off x="2302106" y="3091402"/>
              <a:ext cx="1435608" cy="158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rot="5400000">
            <a:off x="2591594" y="4799808"/>
            <a:ext cx="4114800" cy="1588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14977" y="457208"/>
            <a:ext cx="375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পরীক্ষা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72857" y="95629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এখানে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ঘটছে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8137" y="1447804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ঘটছে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241887" y="4444429"/>
            <a:ext cx="1957137" cy="584775"/>
            <a:chOff x="2338137" y="4495800"/>
            <a:chExt cx="1957137" cy="584775"/>
          </a:xfrm>
        </p:grpSpPr>
        <p:sp>
          <p:nvSpPr>
            <p:cNvPr id="30" name="TextBox 29"/>
            <p:cNvSpPr txBox="1"/>
            <p:nvPr/>
          </p:nvSpPr>
          <p:spPr>
            <a:xfrm>
              <a:off x="2722408" y="4495800"/>
              <a:ext cx="1572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শোলার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বল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>
              <a:off x="2338137" y="4800600"/>
              <a:ext cx="45720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Glass rod.ps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50502">
            <a:off x="6445516" y="2463463"/>
            <a:ext cx="1833759" cy="389364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071282" y="2065152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ঘটনাটির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বিশ্লেষণ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096003" y="2895600"/>
            <a:ext cx="389850" cy="523220"/>
            <a:chOff x="4624137" y="2933854"/>
            <a:chExt cx="389850" cy="523220"/>
          </a:xfrm>
        </p:grpSpPr>
        <p:sp>
          <p:nvSpPr>
            <p:cNvPr id="49" name="Oval 48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24137" y="2933854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29403" y="3505200"/>
            <a:ext cx="389850" cy="523220"/>
            <a:chOff x="4624137" y="2933854"/>
            <a:chExt cx="389850" cy="523220"/>
          </a:xfrm>
        </p:grpSpPr>
        <p:sp>
          <p:nvSpPr>
            <p:cNvPr id="52" name="Oval 51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4137" y="2933854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39003" y="4191000"/>
            <a:ext cx="389850" cy="523220"/>
            <a:chOff x="4624137" y="2933854"/>
            <a:chExt cx="389850" cy="523220"/>
          </a:xfrm>
        </p:grpSpPr>
        <p:sp>
          <p:nvSpPr>
            <p:cNvPr id="55" name="Oval 54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24137" y="2933854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42959" y="4810780"/>
            <a:ext cx="389850" cy="523220"/>
            <a:chOff x="4624137" y="2933854"/>
            <a:chExt cx="389850" cy="523220"/>
          </a:xfrm>
        </p:grpSpPr>
        <p:sp>
          <p:nvSpPr>
            <p:cNvPr id="58" name="Oval 57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24137" y="2933854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367050" y="3087473"/>
            <a:ext cx="338554" cy="646331"/>
            <a:chOff x="2338137" y="3581400"/>
            <a:chExt cx="338554" cy="646331"/>
          </a:xfrm>
        </p:grpSpPr>
        <p:sp>
          <p:nvSpPr>
            <p:cNvPr id="105" name="Oval 104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905788" y="3752854"/>
            <a:ext cx="453970" cy="646331"/>
            <a:chOff x="2257591" y="3600450"/>
            <a:chExt cx="453970" cy="646331"/>
          </a:xfrm>
        </p:grpSpPr>
        <p:sp>
          <p:nvSpPr>
            <p:cNvPr id="108" name="Oval 107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257591" y="3600450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-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510050" y="4382873"/>
            <a:ext cx="338554" cy="646331"/>
            <a:chOff x="2338137" y="3581400"/>
            <a:chExt cx="338554" cy="646331"/>
          </a:xfrm>
        </p:grpSpPr>
        <p:sp>
          <p:nvSpPr>
            <p:cNvPr id="111" name="Oval 110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486401" y="3515380"/>
            <a:ext cx="2447250" cy="2580620"/>
            <a:chOff x="5486400" y="3515380"/>
            <a:chExt cx="2447250" cy="2580620"/>
          </a:xfrm>
        </p:grpSpPr>
        <p:grpSp>
          <p:nvGrpSpPr>
            <p:cNvPr id="79" name="Group 78"/>
            <p:cNvGrpSpPr/>
            <p:nvPr/>
          </p:nvGrpSpPr>
          <p:grpSpPr>
            <a:xfrm>
              <a:off x="6705600" y="4648200"/>
              <a:ext cx="389850" cy="523220"/>
              <a:chOff x="4624137" y="2933854"/>
              <a:chExt cx="389850" cy="52322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4648200" y="3048000"/>
                <a:ext cx="304800" cy="3048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624137" y="2933854"/>
                <a:ext cx="389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629400" y="5410200"/>
              <a:ext cx="389850" cy="523220"/>
              <a:chOff x="4624137" y="2933854"/>
              <a:chExt cx="389850" cy="52322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648200" y="3048000"/>
                <a:ext cx="304800" cy="3048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624137" y="2933854"/>
                <a:ext cx="389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486400" y="3515380"/>
              <a:ext cx="2447250" cy="2580620"/>
              <a:chOff x="5486400" y="3429000"/>
              <a:chExt cx="2447250" cy="258062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6019800" y="3972580"/>
                <a:ext cx="389850" cy="523220"/>
                <a:chOff x="4624137" y="2933854"/>
                <a:chExt cx="389850" cy="523220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624137" y="2933854"/>
                  <a:ext cx="389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+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6400800" y="4953000"/>
                <a:ext cx="389850" cy="523220"/>
                <a:chOff x="4624137" y="2933854"/>
                <a:chExt cx="389850" cy="52322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4624137" y="2933854"/>
                  <a:ext cx="389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+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5785556" y="4429780"/>
                <a:ext cx="389850" cy="523220"/>
                <a:chOff x="4624137" y="2933854"/>
                <a:chExt cx="389850" cy="523220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624137" y="2933854"/>
                  <a:ext cx="389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+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7543800" y="5486400"/>
                <a:ext cx="389850" cy="523220"/>
                <a:chOff x="4624137" y="2933854"/>
                <a:chExt cx="389850" cy="52322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624137" y="2933854"/>
                  <a:ext cx="389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+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5486400" y="3667780"/>
                <a:ext cx="389850" cy="523220"/>
                <a:chOff x="4624137" y="2933854"/>
                <a:chExt cx="389850" cy="523220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4624137" y="2933854"/>
                  <a:ext cx="389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+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7052846" y="5029200"/>
                <a:ext cx="338554" cy="646331"/>
                <a:chOff x="2338137" y="3581400"/>
                <a:chExt cx="338554" cy="646331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6324600" y="4419600"/>
                <a:ext cx="338554" cy="646331"/>
                <a:chOff x="2338137" y="3581400"/>
                <a:chExt cx="338554" cy="646331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5943600" y="3429000"/>
                <a:ext cx="338554" cy="646331"/>
                <a:chOff x="2338137" y="3581400"/>
                <a:chExt cx="338554" cy="646331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5562600" y="4038600"/>
                <a:ext cx="338554" cy="646331"/>
                <a:chOff x="2338137" y="3581400"/>
                <a:chExt cx="338554" cy="646331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276 0.099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76 0.09953 L -0.28593 0.0217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 0.09954 C -0.22222 0.11713 -0.21684 0.11806 -0.2033 0.12917 C -0.20035 0.13171 -0.19826 0.13518 -0.19514 0.13796 C -0.1875 0.14398 -0.17899 0.14931 -0.17083 0.15509 C -0.16701 0.15741 -0.16215 0.15741 -0.15868 0.15926 C -0.15417 0.16181 -0.15052 0.16505 -0.14653 0.16782 C -0.13594 0.18356 -0.12639 0.20579 -0.11354 0.21921 C -0.10382 0.25046 -0.10035 0.26412 -0.07292 0.28333 C -0.05382 0.34514 -0.06337 0.41227 -0.04427 0.47153 C -0.05035 0.5287 -0.04861 0.49722 -0.04861 0.5662 " pathEditMode="relative" rAng="0" ptsTypes="fffffffff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1111 -0.01528 0.02199 -0.02292 0.03333 C -0.02691 0.03912 -0.03212 0.04352 -0.03542 0.05 C -0.0382 0.05556 -0.03959 0.06296 -0.04375 0.06667 C -0.04584 0.06852 -0.04844 0.06944 -0.05 0.07222 C -0.05087 0.07361 -0.05 0.07593 -0.05 0.07778 " pathEditMode="relative" ptsTypes="fffffA">
                                      <p:cBhvr>
                                        <p:cTn id="16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1111 -0.01528 0.02199 -0.02292 0.03333 C -0.02691 0.03912 -0.03212 0.04352 -0.03542 0.05 C -0.0382 0.05556 -0.03959 0.06296 -0.04375 0.06667 C -0.04584 0.06852 -0.04844 0.06944 -0.05 0.07222 C -0.05087 0.07361 -0.05 0.07593 -0.05 0.07778 " pathEditMode="relative" ptsTypes="fffffA">
                                      <p:cBhvr>
                                        <p:cTn id="16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1111 -0.01528 0.02199 -0.02292 0.03333 C -0.02691 0.03912 -0.03212 0.04352 -0.03542 0.05 C -0.0382 0.05556 -0.03959 0.06296 -0.04375 0.06667 C -0.04584 0.06852 -0.04844 0.06944 -0.05 0.07222 C -0.05087 0.07361 -0.05 0.07593 -0.05 0.07778 " pathEditMode="relative" ptsTypes="fffffA">
                                      <p:cBhvr>
                                        <p:cTn id="16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45" grpId="0"/>
      <p:bldP spid="45" grpId="1"/>
      <p:bldP spid="46" grpId="0"/>
      <p:bldP spid="47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0048" y="1117600"/>
            <a:ext cx="3555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Linux Libertine"/>
              </a:rPr>
              <a:t>আধানের উৎপত্তি</a:t>
            </a:r>
            <a:endParaRPr lang="bn-IN" sz="3200" b="1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583" y="1879600"/>
            <a:ext cx="851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ঘর্ষণের ফলে এক বস্তু হতে অন্য বস্তুতে </a:t>
            </a:r>
            <a:r>
              <a:rPr lang="bn-IN" sz="3600" dirty="0">
                <a:solidFill>
                  <a:srgbClr val="0645AD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tooltip="ইলেকট্রন"/>
              </a:rPr>
              <a:t>ইলেকট্রন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স্থানান্তরিত 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বস্তুসমূহ তড়িতাহিত 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 চার্জধর্মী আচরণের কারণে বস্তু আধানগ্রস্ত 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আধানের উৎপত্তি 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এছাড়াও পরিবহন (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conduction),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আবেশ (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induction)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মেরুকরণের (</a:t>
            </a:r>
            <a:r>
              <a:rPr lang="en-US" sz="3600" dirty="0" err="1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polarisation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কারণেও পদার্থের আধানপ্রাপ্তি 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883</Words>
  <Application>Microsoft Office PowerPoint</Application>
  <PresentationFormat>On-screen Show (4:3)</PresentationFormat>
  <Paragraphs>150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Calibri Light</vt:lpstr>
      <vt:lpstr>Calibri</vt:lpstr>
      <vt:lpstr>Book Antiqua</vt:lpstr>
      <vt:lpstr>Wingdings</vt:lpstr>
      <vt:lpstr>arial</vt:lpstr>
      <vt:lpstr>Cambria Math</vt:lpstr>
      <vt:lpstr>Vrinda</vt:lpstr>
      <vt:lpstr>Times New Roman</vt:lpstr>
      <vt:lpstr>-apple-system</vt:lpstr>
      <vt:lpstr>SolaimanLipi</vt:lpstr>
      <vt:lpstr>NikoshBAN</vt:lpstr>
      <vt:lpstr>Linux Libertine</vt:lpstr>
      <vt:lpstr>Office Theme</vt:lpstr>
      <vt:lpstr>1_Office Theme</vt:lpstr>
      <vt:lpstr>PowerPoint Presentation</vt:lpstr>
      <vt:lpstr>PowerPoint Presentation</vt:lpstr>
      <vt:lpstr>ছবি দেখ </vt:lpstr>
      <vt:lpstr> 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তড়িৎ বলরেখা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user</cp:lastModifiedBy>
  <cp:revision>254</cp:revision>
  <dcterms:created xsi:type="dcterms:W3CDTF">2014-06-19T14:25:14Z</dcterms:created>
  <dcterms:modified xsi:type="dcterms:W3CDTF">2024-12-03T15:32:47Z</dcterms:modified>
</cp:coreProperties>
</file>